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43274486-5E97-4777-85C1-A9700DC942A1}" type="datetimeFigureOut">
              <a:rPr lang="en-US" smtClean="0"/>
              <a:t>5/17/2014</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300B9697-0763-47F5-A07D-3270DC18399A}"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3274486-5E97-4777-85C1-A9700DC942A1}" type="datetimeFigureOut">
              <a:rPr lang="en-US" smtClean="0"/>
              <a:t>5/17/2014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00B9697-0763-47F5-A07D-3270DC18399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3274486-5E97-4777-85C1-A9700DC942A1}" type="datetimeFigureOut">
              <a:rPr lang="en-US" smtClean="0"/>
              <a:t>5/17/2014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00B9697-0763-47F5-A07D-3270DC18399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3274486-5E97-4777-85C1-A9700DC942A1}" type="datetimeFigureOut">
              <a:rPr lang="en-US" smtClean="0"/>
              <a:t>5/17/2014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00B9697-0763-47F5-A07D-3270DC18399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3274486-5E97-4777-85C1-A9700DC942A1}" type="datetimeFigureOut">
              <a:rPr lang="en-US" smtClean="0"/>
              <a:t>5/17/2014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00B9697-0763-47F5-A07D-3270DC18399A}"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3274486-5E97-4777-85C1-A9700DC942A1}" type="datetimeFigureOut">
              <a:rPr lang="en-US" smtClean="0"/>
              <a:t>5/17/2014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00B9697-0763-47F5-A07D-3270DC18399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3274486-5E97-4777-85C1-A9700DC942A1}" type="datetimeFigureOut">
              <a:rPr lang="en-US" smtClean="0"/>
              <a:t>5/17/2014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300B9697-0763-47F5-A07D-3270DC18399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3274486-5E97-4777-85C1-A9700DC942A1}" type="datetimeFigureOut">
              <a:rPr lang="en-US" smtClean="0"/>
              <a:t>5/17/2014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300B9697-0763-47F5-A07D-3270DC18399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43274486-5E97-4777-85C1-A9700DC942A1}" type="datetimeFigureOut">
              <a:rPr lang="en-US" smtClean="0"/>
              <a:t>5/17/2014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300B9697-0763-47F5-A07D-3270DC18399A}"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3274486-5E97-4777-85C1-A9700DC942A1}" type="datetimeFigureOut">
              <a:rPr lang="en-US" smtClean="0"/>
              <a:t>5/17/2014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00B9697-0763-47F5-A07D-3270DC18399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43274486-5E97-4777-85C1-A9700DC942A1}" type="datetimeFigureOut">
              <a:rPr lang="en-US" smtClean="0"/>
              <a:t>5/17/2014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00B9697-0763-47F5-A07D-3270DC18399A}"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3274486-5E97-4777-85C1-A9700DC942A1}" type="datetimeFigureOut">
              <a:rPr lang="en-US" smtClean="0"/>
              <a:t>5/17/2014</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300B9697-0763-47F5-A07D-3270DC18399A}"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0516322" cy="6934200"/>
          </a:xfrm>
          <a:prstGeom prst="rect">
            <a:avLst/>
          </a:prstGeom>
        </p:spPr>
      </p:pic>
      <p:sp>
        <p:nvSpPr>
          <p:cNvPr id="2" name="Title 1"/>
          <p:cNvSpPr>
            <a:spLocks noGrp="1"/>
          </p:cNvSpPr>
          <p:nvPr>
            <p:ph type="ctrTitle"/>
          </p:nvPr>
        </p:nvSpPr>
        <p:spPr>
          <a:xfrm>
            <a:off x="609600" y="381000"/>
            <a:ext cx="7406640" cy="841482"/>
          </a:xfrm>
        </p:spPr>
        <p:txBody>
          <a:bodyPr/>
          <a:lstStyle/>
          <a:p>
            <a:r>
              <a:rPr lang="en-US" dirty="0" smtClean="0"/>
              <a:t>US-VA History: SOL Test Review</a:t>
            </a:r>
            <a:endParaRPr lang="en-US" dirty="0"/>
          </a:p>
        </p:txBody>
      </p:sp>
      <p:sp>
        <p:nvSpPr>
          <p:cNvPr id="3" name="Subtitle 2"/>
          <p:cNvSpPr>
            <a:spLocks noGrp="1"/>
          </p:cNvSpPr>
          <p:nvPr>
            <p:ph type="subTitle" idx="1"/>
          </p:nvPr>
        </p:nvSpPr>
        <p:spPr>
          <a:xfrm>
            <a:off x="609600" y="1714500"/>
            <a:ext cx="7406640" cy="1752600"/>
          </a:xfrm>
        </p:spPr>
        <p:txBody>
          <a:bodyPr/>
          <a:lstStyle/>
          <a:p>
            <a:r>
              <a:rPr lang="en-US" dirty="0" smtClean="0">
                <a:solidFill>
                  <a:schemeClr val="tx1"/>
                </a:solidFill>
              </a:rPr>
              <a:t>The Virginians and Virginia Events, 1607 – the Present</a:t>
            </a:r>
            <a:endParaRPr lang="en-US" dirty="0">
              <a:solidFill>
                <a:schemeClr val="tx1"/>
              </a:solidFill>
            </a:endParaRPr>
          </a:p>
        </p:txBody>
      </p:sp>
    </p:spTree>
    <p:extLst>
      <p:ext uri="{BB962C8B-B14F-4D97-AF65-F5344CB8AC3E}">
        <p14:creationId xmlns:p14="http://schemas.microsoft.com/office/powerpoint/2010/main" val="11647233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Patrick Henry </a:t>
            </a:r>
            <a:endParaRPr lang="en-US" dirty="0"/>
          </a:p>
        </p:txBody>
      </p:sp>
      <p:sp>
        <p:nvSpPr>
          <p:cNvPr id="3" name="Content Placeholder 2"/>
          <p:cNvSpPr>
            <a:spLocks noGrp="1"/>
          </p:cNvSpPr>
          <p:nvPr>
            <p:ph sz="half" idx="1"/>
          </p:nvPr>
        </p:nvSpPr>
        <p:spPr>
          <a:xfrm>
            <a:off x="1143000" y="1524000"/>
            <a:ext cx="3733800" cy="5029200"/>
          </a:xfrm>
        </p:spPr>
        <p:txBody>
          <a:bodyPr>
            <a:normAutofit fontScale="92500" lnSpcReduction="10000"/>
          </a:bodyPr>
          <a:lstStyle/>
          <a:p>
            <a:pPr marL="82296" indent="0">
              <a:buNone/>
            </a:pPr>
            <a:r>
              <a:rPr lang="en-US" dirty="0"/>
              <a:t>This Virginian was one of the first to support the American Revolution, claiming, “Give me Liberty, or give me death!”  However, he did not support the United States Constitution – he felt that the national government was too powerful under the Constitution, and preferred the Articles. </a:t>
            </a:r>
          </a:p>
          <a:p>
            <a:pPr marL="82296"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9200" y="990600"/>
            <a:ext cx="3920947" cy="4876800"/>
          </a:xfrm>
        </p:spPr>
      </p:pic>
    </p:spTree>
    <p:extLst>
      <p:ext uri="{BB962C8B-B14F-4D97-AF65-F5344CB8AC3E}">
        <p14:creationId xmlns:p14="http://schemas.microsoft.com/office/powerpoint/2010/main" val="4244630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George Mason </a:t>
            </a:r>
            <a:endParaRPr lang="en-US" dirty="0"/>
          </a:p>
        </p:txBody>
      </p:sp>
      <p:sp>
        <p:nvSpPr>
          <p:cNvPr id="3" name="Content Placeholder 2"/>
          <p:cNvSpPr>
            <a:spLocks noGrp="1"/>
          </p:cNvSpPr>
          <p:nvPr>
            <p:ph sz="half" idx="1"/>
          </p:nvPr>
        </p:nvSpPr>
        <p:spPr>
          <a:xfrm>
            <a:off x="1143000" y="1371600"/>
            <a:ext cx="3657600" cy="4663440"/>
          </a:xfrm>
        </p:spPr>
        <p:txBody>
          <a:bodyPr>
            <a:normAutofit fontScale="92500" lnSpcReduction="20000"/>
          </a:bodyPr>
          <a:lstStyle/>
          <a:p>
            <a:pPr marL="82296" indent="0">
              <a:buNone/>
            </a:pPr>
            <a:r>
              <a:rPr lang="en-US" dirty="0"/>
              <a:t>This Virginian actually attended the Constitutional Convention, but in the end he refused to support the final document.  </a:t>
            </a:r>
            <a:r>
              <a:rPr lang="en-US" dirty="0" smtClean="0"/>
              <a:t>He was an Anti-Federalist.  He </a:t>
            </a:r>
            <a:r>
              <a:rPr lang="en-US" dirty="0"/>
              <a:t>had authored the </a:t>
            </a:r>
            <a:r>
              <a:rPr lang="en-US" i="1" dirty="0"/>
              <a:t>Virginia Declaration of Rights</a:t>
            </a:r>
            <a:r>
              <a:rPr lang="en-US" dirty="0"/>
              <a:t> in 1776, and he wanted to see a Bill of Rights attached to the Constitution.  </a:t>
            </a:r>
          </a:p>
          <a:p>
            <a:pPr marL="82296"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9200" y="609600"/>
            <a:ext cx="3648054" cy="5326437"/>
          </a:xfrm>
        </p:spPr>
      </p:pic>
    </p:spTree>
    <p:extLst>
      <p:ext uri="{BB962C8B-B14F-4D97-AF65-F5344CB8AC3E}">
        <p14:creationId xmlns:p14="http://schemas.microsoft.com/office/powerpoint/2010/main" val="9788494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 Turner</a:t>
            </a:r>
            <a:endParaRPr lang="en-US" dirty="0"/>
          </a:p>
        </p:txBody>
      </p:sp>
      <p:sp>
        <p:nvSpPr>
          <p:cNvPr id="3" name="Content Placeholder 2"/>
          <p:cNvSpPr>
            <a:spLocks noGrp="1"/>
          </p:cNvSpPr>
          <p:nvPr>
            <p:ph sz="half" idx="1"/>
          </p:nvPr>
        </p:nvSpPr>
        <p:spPr/>
        <p:txBody>
          <a:bodyPr>
            <a:normAutofit fontScale="85000" lnSpcReduction="20000"/>
          </a:bodyPr>
          <a:lstStyle/>
          <a:p>
            <a:pPr marL="82296" indent="0">
              <a:buNone/>
            </a:pPr>
            <a:r>
              <a:rPr lang="en-US" dirty="0"/>
              <a:t>Virginia was the site of more than one slave uprising – including Gabriel Prosser’s 1800 plot to kidnap the Governor.  But the bloodiest slave revolt in all American history took place in Southampton County, VA in 1831.  Fifty-five whites were killed by this man; hundreds of slaves would be put to death for participating in the insurrection. </a:t>
            </a:r>
          </a:p>
          <a:p>
            <a:pPr marL="82296"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838200"/>
            <a:ext cx="3657600" cy="2743200"/>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05047">
            <a:off x="5195360" y="3136274"/>
            <a:ext cx="3516621" cy="3103418"/>
          </a:xfrm>
          <a:prstGeom prst="rect">
            <a:avLst/>
          </a:prstGeom>
        </p:spPr>
      </p:pic>
    </p:spTree>
    <p:extLst>
      <p:ext uri="{BB962C8B-B14F-4D97-AF65-F5344CB8AC3E}">
        <p14:creationId xmlns:p14="http://schemas.microsoft.com/office/powerpoint/2010/main" val="36404596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Monroe </a:t>
            </a:r>
            <a:endParaRPr lang="en-US" dirty="0"/>
          </a:p>
        </p:txBody>
      </p:sp>
      <p:sp>
        <p:nvSpPr>
          <p:cNvPr id="3" name="Content Placeholder 2"/>
          <p:cNvSpPr>
            <a:spLocks noGrp="1"/>
          </p:cNvSpPr>
          <p:nvPr>
            <p:ph sz="half" idx="1"/>
          </p:nvPr>
        </p:nvSpPr>
        <p:spPr>
          <a:xfrm>
            <a:off x="1143000" y="1524000"/>
            <a:ext cx="3950208" cy="5105400"/>
          </a:xfrm>
        </p:spPr>
        <p:txBody>
          <a:bodyPr>
            <a:normAutofit fontScale="92500" lnSpcReduction="20000"/>
          </a:bodyPr>
          <a:lstStyle/>
          <a:p>
            <a:pPr marL="82296" indent="0">
              <a:buNone/>
            </a:pPr>
            <a:r>
              <a:rPr lang="en-US" dirty="0"/>
              <a:t>This Virginia born President was the nation’s leader from 1817 – 1825.  While in office, he told European nations to stay out of the Western hemisphere – they were closed to any further colonization.  As long as European nations left the democratic republics of the Western Hemisphere alone, the United States, he advised, would continue to stay out of European affairs. </a:t>
            </a:r>
          </a:p>
          <a:p>
            <a:pPr marL="82296" indent="0">
              <a:buNone/>
            </a:pPr>
            <a:endParaRPr lang="en-US"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953000" y="685800"/>
            <a:ext cx="3774372" cy="2832774"/>
          </a:xfr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5400" y="3352800"/>
            <a:ext cx="3796144" cy="2867355"/>
          </a:xfrm>
          <a:prstGeom prst="rect">
            <a:avLst/>
          </a:prstGeom>
        </p:spPr>
      </p:pic>
    </p:spTree>
    <p:extLst>
      <p:ext uri="{BB962C8B-B14F-4D97-AF65-F5344CB8AC3E}">
        <p14:creationId xmlns:p14="http://schemas.microsoft.com/office/powerpoint/2010/main" val="25663794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Robert E. Lee</a:t>
            </a:r>
            <a:endParaRPr lang="en-US" dirty="0"/>
          </a:p>
        </p:txBody>
      </p:sp>
      <p:sp>
        <p:nvSpPr>
          <p:cNvPr id="3" name="Content Placeholder 2"/>
          <p:cNvSpPr>
            <a:spLocks noGrp="1"/>
          </p:cNvSpPr>
          <p:nvPr>
            <p:ph sz="half" idx="1"/>
          </p:nvPr>
        </p:nvSpPr>
        <p:spPr>
          <a:xfrm>
            <a:off x="1143000" y="1219200"/>
            <a:ext cx="3950208" cy="4968240"/>
          </a:xfrm>
        </p:spPr>
        <p:txBody>
          <a:bodyPr>
            <a:normAutofit fontScale="92500" lnSpcReduction="10000"/>
          </a:bodyPr>
          <a:lstStyle/>
          <a:p>
            <a:pPr marL="82296" indent="0">
              <a:buNone/>
            </a:pPr>
            <a:r>
              <a:rPr lang="en-US" dirty="0"/>
              <a:t>He was the leader of the Army of Northern Virginia during the Civil War.  After losing the battle of Gettysburg and being forced to surrender to U.S. Grant in </a:t>
            </a:r>
            <a:r>
              <a:rPr lang="en-US" dirty="0" smtClean="0"/>
              <a:t>at Appomattox Court House in 1865</a:t>
            </a:r>
            <a:r>
              <a:rPr lang="en-US" dirty="0"/>
              <a:t>, he went on to become the President of Washington College in Lexington, VA – now Washington </a:t>
            </a:r>
            <a:r>
              <a:rPr lang="en-US" dirty="0" smtClean="0"/>
              <a:t>&amp; Lee University.</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334000" y="577688"/>
            <a:ext cx="3031903" cy="5610388"/>
          </a:xfrm>
        </p:spPr>
      </p:pic>
    </p:spTree>
    <p:extLst>
      <p:ext uri="{BB962C8B-B14F-4D97-AF65-F5344CB8AC3E}">
        <p14:creationId xmlns:p14="http://schemas.microsoft.com/office/powerpoint/2010/main" val="35622604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0160" y="228600"/>
            <a:ext cx="7498080" cy="1143000"/>
          </a:xfrm>
        </p:spPr>
        <p:txBody>
          <a:bodyPr>
            <a:normAutofit fontScale="90000"/>
          </a:bodyPr>
          <a:lstStyle/>
          <a:p>
            <a:r>
              <a:rPr lang="en-US" dirty="0" smtClean="0"/>
              <a:t>The </a:t>
            </a:r>
            <a:r>
              <a:rPr lang="en-US" i="1" dirty="0" smtClean="0"/>
              <a:t>USS Monitor </a:t>
            </a:r>
            <a:r>
              <a:rPr lang="en-US" dirty="0" smtClean="0"/>
              <a:t>VS. The </a:t>
            </a:r>
            <a:r>
              <a:rPr lang="en-US" i="1" dirty="0" smtClean="0"/>
              <a:t>CSS Virginia</a:t>
            </a:r>
            <a:r>
              <a:rPr lang="en-US" dirty="0" smtClean="0"/>
              <a:t>, (1862) in the Chesapeake Bay</a:t>
            </a:r>
            <a:endParaRPr lang="en-US" dirty="0"/>
          </a:p>
        </p:txBody>
      </p:sp>
      <p:sp>
        <p:nvSpPr>
          <p:cNvPr id="3" name="Content Placeholder 2"/>
          <p:cNvSpPr>
            <a:spLocks noGrp="1"/>
          </p:cNvSpPr>
          <p:nvPr>
            <p:ph sz="half" idx="1"/>
          </p:nvPr>
        </p:nvSpPr>
        <p:spPr>
          <a:xfrm>
            <a:off x="1066800" y="1524000"/>
            <a:ext cx="4026408" cy="4663440"/>
          </a:xfrm>
        </p:spPr>
        <p:txBody>
          <a:bodyPr/>
          <a:lstStyle/>
          <a:p>
            <a:pPr marL="82296" indent="0">
              <a:buNone/>
            </a:pPr>
            <a:r>
              <a:rPr lang="en-US" dirty="0"/>
              <a:t>Perhaps the most famous naval battle of the Civil War was this one, which occurred in the Chesapeake Bay in April of 1862.  It was the first time that two ironclad ships had ever fought against one another. </a:t>
            </a:r>
            <a:r>
              <a:rPr lang="en-US" dirty="0"/>
              <a:t> </a:t>
            </a:r>
            <a:r>
              <a:rPr lang="en-US" dirty="0" smtClean="0"/>
              <a:t> The battle was a draw.</a:t>
            </a:r>
            <a:endParaRPr lang="en-US" dirty="0"/>
          </a:p>
          <a:p>
            <a:pPr marL="82296"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600200"/>
            <a:ext cx="3657600" cy="2621280"/>
          </a:xfrm>
        </p:spPr>
      </p:pic>
      <p:sp>
        <p:nvSpPr>
          <p:cNvPr id="6" name="Rounded Rectangle 5"/>
          <p:cNvSpPr/>
          <p:nvPr/>
        </p:nvSpPr>
        <p:spPr>
          <a:xfrm>
            <a:off x="5029200" y="4114800"/>
            <a:ext cx="3886200" cy="1981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solidFill>
                  <a:schemeClr val="tx2">
                    <a:lumMod val="50000"/>
                  </a:schemeClr>
                </a:solidFill>
              </a:rPr>
              <a:t>In the summer of 1862, union forces landed in Hampton Roads and secured the region.  Rather than allow the Union navy to take the vessel, the Confederates scuttled – or sank – the </a:t>
            </a:r>
            <a:r>
              <a:rPr lang="en-US" i="1" dirty="0" smtClean="0">
                <a:solidFill>
                  <a:schemeClr val="tx2">
                    <a:lumMod val="50000"/>
                  </a:schemeClr>
                </a:solidFill>
              </a:rPr>
              <a:t>CSS Virginia. </a:t>
            </a:r>
            <a:endParaRPr lang="en-US" i="1" dirty="0">
              <a:solidFill>
                <a:schemeClr val="tx2">
                  <a:lumMod val="50000"/>
                </a:schemeClr>
              </a:solidFill>
            </a:endParaRPr>
          </a:p>
        </p:txBody>
      </p:sp>
    </p:spTree>
    <p:extLst>
      <p:ext uri="{BB962C8B-B14F-4D97-AF65-F5344CB8AC3E}">
        <p14:creationId xmlns:p14="http://schemas.microsoft.com/office/powerpoint/2010/main" val="3932706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Thomas “Stonewall” Jackson</a:t>
            </a:r>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a:t>This former Virginia Military Institute professor was an eccentric military leader, but one of great courage.  He was the hero of the battle of Manassas Junction at the start of the Civil War, and served capably under Robert E. Lee until he was shot – accidentally, by his own men – at the Battle of Chancellorsville.  He died a few days later, and the Army of Northern Virginia was never quite as strong again. </a:t>
            </a:r>
          </a:p>
          <a:p>
            <a:pPr marL="82296"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1447800"/>
            <a:ext cx="3215797" cy="4664075"/>
          </a:xfrm>
        </p:spPr>
      </p:pic>
    </p:spTree>
    <p:extLst>
      <p:ext uri="{BB962C8B-B14F-4D97-AF65-F5344CB8AC3E}">
        <p14:creationId xmlns:p14="http://schemas.microsoft.com/office/powerpoint/2010/main" val="6645095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Brown</a:t>
            </a:r>
            <a:endParaRPr lang="en-US" dirty="0"/>
          </a:p>
        </p:txBody>
      </p:sp>
      <p:sp>
        <p:nvSpPr>
          <p:cNvPr id="3" name="Content Placeholder 2"/>
          <p:cNvSpPr>
            <a:spLocks noGrp="1"/>
          </p:cNvSpPr>
          <p:nvPr>
            <p:ph sz="half" idx="1"/>
          </p:nvPr>
        </p:nvSpPr>
        <p:spPr/>
        <p:txBody>
          <a:bodyPr>
            <a:normAutofit fontScale="85000" lnSpcReduction="20000"/>
          </a:bodyPr>
          <a:lstStyle/>
          <a:p>
            <a:pPr marL="82296" indent="0">
              <a:buNone/>
            </a:pPr>
            <a:r>
              <a:rPr lang="en-US" dirty="0"/>
              <a:t>Prior to the Civil War, this man had killed five pro-slavery men at Pottawatomie Creek, Kansas during the period of “popular sovereignty” in that territory.  In 1859, he led an assault on Harper’s Ferry, Virginia, hoping to inspire a slave rebellion that would end the institution.  It failed; he was hanged by the state of Virginia for treason. </a:t>
            </a:r>
          </a:p>
          <a:p>
            <a:pPr marL="82296"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9200" y="1524000"/>
            <a:ext cx="3657600" cy="4192043"/>
          </a:xfrm>
        </p:spPr>
      </p:pic>
    </p:spTree>
    <p:extLst>
      <p:ext uri="{BB962C8B-B14F-4D97-AF65-F5344CB8AC3E}">
        <p14:creationId xmlns:p14="http://schemas.microsoft.com/office/powerpoint/2010/main" val="27926922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Appomattox Court House</a:t>
            </a:r>
            <a:endParaRPr lang="en-US" dirty="0"/>
          </a:p>
        </p:txBody>
      </p:sp>
      <p:sp>
        <p:nvSpPr>
          <p:cNvPr id="3" name="Content Placeholder 2"/>
          <p:cNvSpPr>
            <a:spLocks noGrp="1"/>
          </p:cNvSpPr>
          <p:nvPr>
            <p:ph sz="half" idx="1"/>
          </p:nvPr>
        </p:nvSpPr>
        <p:spPr>
          <a:xfrm>
            <a:off x="990600" y="1524000"/>
            <a:ext cx="4102608" cy="5181600"/>
          </a:xfrm>
        </p:spPr>
        <p:txBody>
          <a:bodyPr>
            <a:normAutofit fontScale="92500" lnSpcReduction="20000"/>
          </a:bodyPr>
          <a:lstStyle/>
          <a:p>
            <a:pPr marL="82296" indent="0">
              <a:buNone/>
            </a:pPr>
            <a:r>
              <a:rPr lang="en-US" dirty="0"/>
              <a:t>The final battle of the Civil War was fought here, in April of 1865.  After the battle, Robert E. Lee met with Ulysses S. Grant and surrendered the Army of Northern Virginia, ending the Civil </a:t>
            </a:r>
            <a:r>
              <a:rPr lang="en-US" dirty="0" smtClean="0"/>
              <a:t>War.  Grant, who was known for refusing to grant any terms of surrender, extended unusually generous terms to Lee, because he knew that the Reconstruction must begin immediately.</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9200" y="1600200"/>
            <a:ext cx="3657600" cy="2773082"/>
          </a:xfrm>
        </p:spPr>
      </p:pic>
    </p:spTree>
    <p:extLst>
      <p:ext uri="{BB962C8B-B14F-4D97-AF65-F5344CB8AC3E}">
        <p14:creationId xmlns:p14="http://schemas.microsoft.com/office/powerpoint/2010/main" val="40298931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9000" y="152400"/>
            <a:ext cx="1600200" cy="1980446"/>
          </a:xfrm>
          <a:prstGeom prst="rect">
            <a:avLst/>
          </a:prstGeom>
        </p:spPr>
      </p:pic>
      <p:sp>
        <p:nvSpPr>
          <p:cNvPr id="2" name="Title 1"/>
          <p:cNvSpPr>
            <a:spLocks noGrp="1"/>
          </p:cNvSpPr>
          <p:nvPr>
            <p:ph type="title"/>
          </p:nvPr>
        </p:nvSpPr>
        <p:spPr/>
        <p:txBody>
          <a:bodyPr/>
          <a:lstStyle/>
          <a:p>
            <a:r>
              <a:rPr lang="en-US" dirty="0" smtClean="0"/>
              <a:t>Meriwether Lewis</a:t>
            </a:r>
            <a:endParaRPr lang="en-US" dirty="0"/>
          </a:p>
        </p:txBody>
      </p:sp>
      <p:sp>
        <p:nvSpPr>
          <p:cNvPr id="3" name="Content Placeholder 2"/>
          <p:cNvSpPr>
            <a:spLocks noGrp="1"/>
          </p:cNvSpPr>
          <p:nvPr>
            <p:ph sz="half" idx="1"/>
          </p:nvPr>
        </p:nvSpPr>
        <p:spPr/>
        <p:txBody>
          <a:bodyPr>
            <a:normAutofit fontScale="92500"/>
          </a:bodyPr>
          <a:lstStyle/>
          <a:p>
            <a:pPr marL="82296" indent="0">
              <a:buNone/>
            </a:pPr>
            <a:r>
              <a:rPr lang="en-US" dirty="0"/>
              <a:t>Selected by Thomas Jefferson to lead the Corps of Discovery Expedition, this Virginian was one of the first to explore the Louisiana Territory.  His journals are still reviewed today to gain insights into what that territory was like in the early 1800s.</a:t>
            </a:r>
          </a:p>
          <a:p>
            <a:pPr marL="82296" indent="0">
              <a:buNone/>
            </a:pPr>
            <a:endParaRPr lang="en-US"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rot="21096628">
            <a:off x="5277479" y="1561664"/>
            <a:ext cx="2947436" cy="4664075"/>
          </a:xfrm>
        </p:spPr>
      </p:pic>
    </p:spTree>
    <p:extLst>
      <p:ext uri="{BB962C8B-B14F-4D97-AF65-F5344CB8AC3E}">
        <p14:creationId xmlns:p14="http://schemas.microsoft.com/office/powerpoint/2010/main" val="15835613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Virginia Company of London</a:t>
            </a:r>
            <a:endParaRPr lang="en-US" dirty="0"/>
          </a:p>
        </p:txBody>
      </p:sp>
      <p:sp>
        <p:nvSpPr>
          <p:cNvPr id="7" name="Content Placeholder 6"/>
          <p:cNvSpPr>
            <a:spLocks noGrp="1"/>
          </p:cNvSpPr>
          <p:nvPr>
            <p:ph sz="half" idx="1"/>
          </p:nvPr>
        </p:nvSpPr>
        <p:spPr>
          <a:xfrm>
            <a:off x="1143000" y="1524000"/>
            <a:ext cx="3950208" cy="4663440"/>
          </a:xfrm>
        </p:spPr>
        <p:txBody>
          <a:bodyPr>
            <a:normAutofit fontScale="92500" lnSpcReduction="20000"/>
          </a:bodyPr>
          <a:lstStyle/>
          <a:p>
            <a:pPr marL="82296" indent="0">
              <a:buNone/>
            </a:pPr>
            <a:r>
              <a:rPr lang="en-US" dirty="0"/>
              <a:t>Jamestown was established as an economic venture in 1607 by this company.  It would become the first permanent English Colony in the New World. </a:t>
            </a:r>
            <a:r>
              <a:rPr lang="en-US" dirty="0" smtClean="0"/>
              <a:t> The expedition to settle the New World was a money making venture – and when no gold was to be found, agriculture soon became the means of economic improvement: Tobacco, especially.</a:t>
            </a:r>
            <a:endParaRPr lang="en-US" dirty="0"/>
          </a:p>
          <a:p>
            <a:pPr marL="82296" indent="0">
              <a:buNone/>
            </a:pPr>
            <a:endParaRPr lang="en-US" dirty="0"/>
          </a:p>
        </p:txBody>
      </p:sp>
      <p:pic>
        <p:nvPicPr>
          <p:cNvPr id="9" name="Content Placeholder 8"/>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334000" y="1447800"/>
            <a:ext cx="2956269" cy="4664075"/>
          </a:xfrm>
        </p:spPr>
      </p:pic>
    </p:spTree>
    <p:extLst>
      <p:ext uri="{BB962C8B-B14F-4D97-AF65-F5344CB8AC3E}">
        <p14:creationId xmlns:p14="http://schemas.microsoft.com/office/powerpoint/2010/main" val="23430834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Woodrow Wilson </a:t>
            </a:r>
            <a:endParaRPr lang="en-US" dirty="0"/>
          </a:p>
        </p:txBody>
      </p:sp>
      <p:sp>
        <p:nvSpPr>
          <p:cNvPr id="3" name="Content Placeholder 2"/>
          <p:cNvSpPr>
            <a:spLocks noGrp="1"/>
          </p:cNvSpPr>
          <p:nvPr>
            <p:ph sz="half" idx="1"/>
          </p:nvPr>
        </p:nvSpPr>
        <p:spPr>
          <a:xfrm>
            <a:off x="1066800" y="1524000"/>
            <a:ext cx="4026408" cy="5334000"/>
          </a:xfrm>
        </p:spPr>
        <p:txBody>
          <a:bodyPr>
            <a:normAutofit fontScale="77500" lnSpcReduction="20000"/>
          </a:bodyPr>
          <a:lstStyle/>
          <a:p>
            <a:pPr marL="82296" indent="0">
              <a:buNone/>
            </a:pPr>
            <a:r>
              <a:rPr lang="en-US" dirty="0"/>
              <a:t>This Virginia born President was the leader of the United States during World War I, and eventually led the nation into war.  As the bloody conflict came to a close, he proposed a 14 Point Plan for peace in Europe.   Many of the major points in this document were folded into the Treaty of Versailles which ended the war.  Unfortunately, the United States Senate refused to ratify that treaty – largely because they feared that the new League of Nations – his signature achievement – was a threat to American sovereignty. </a:t>
            </a:r>
          </a:p>
          <a:p>
            <a:pPr marL="82296" indent="0">
              <a:buNone/>
            </a:pP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276850" y="1538656"/>
            <a:ext cx="3657600" cy="4634762"/>
          </a:xfrm>
        </p:spPr>
      </p:pic>
    </p:spTree>
    <p:extLst>
      <p:ext uri="{BB962C8B-B14F-4D97-AF65-F5344CB8AC3E}">
        <p14:creationId xmlns:p14="http://schemas.microsoft.com/office/powerpoint/2010/main" val="597899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 Douglas MacArthur</a:t>
            </a:r>
            <a:endParaRPr lang="en-US" dirty="0"/>
          </a:p>
        </p:txBody>
      </p:sp>
      <p:sp>
        <p:nvSpPr>
          <p:cNvPr id="3" name="Content Placeholder 2"/>
          <p:cNvSpPr>
            <a:spLocks noGrp="1"/>
          </p:cNvSpPr>
          <p:nvPr>
            <p:ph sz="half" idx="1"/>
          </p:nvPr>
        </p:nvSpPr>
        <p:spPr>
          <a:xfrm>
            <a:off x="1066800" y="1524000"/>
            <a:ext cx="4038600" cy="5181600"/>
          </a:xfrm>
        </p:spPr>
        <p:txBody>
          <a:bodyPr>
            <a:normAutofit fontScale="70000" lnSpcReduction="20000"/>
          </a:bodyPr>
          <a:lstStyle/>
          <a:p>
            <a:pPr marL="82296" indent="0">
              <a:buNone/>
            </a:pPr>
            <a:r>
              <a:rPr lang="en-US" dirty="0"/>
              <a:t>During World War II and the Cold War, this American military leader was a champion of liberty.  He fought and defeated the Japanese during World War II.  He accepted the Japanese surrender in September of 1945, and he governed the island nation as it was reconstructed as a democratic and capitalist nation.  Then, in 1950, he was called into service again during the Korean War.  A difference of opinion about how that war should be conducted led to his firing in 1951.  President Harry S Truman fired him because he was openly disobeying instructions – which not even a five-star general can do when the President of the United States is the one giving directions. </a:t>
            </a:r>
          </a:p>
          <a:p>
            <a:pPr marL="82296"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447800"/>
            <a:ext cx="3668072" cy="3739000"/>
          </a:xfrm>
        </p:spPr>
      </p:pic>
      <p:sp>
        <p:nvSpPr>
          <p:cNvPr id="6" name="Rounded Rectangle 5"/>
          <p:cNvSpPr/>
          <p:nvPr/>
        </p:nvSpPr>
        <p:spPr>
          <a:xfrm>
            <a:off x="5029200" y="5105400"/>
            <a:ext cx="3962400" cy="13716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General Douglas MacArthur was a hero of World War II in the Pacific and the Korean War – at least until he was fired.  He is buried in Norfolk, VA. </a:t>
            </a:r>
            <a:endParaRPr lang="en-US" dirty="0"/>
          </a:p>
        </p:txBody>
      </p:sp>
    </p:spTree>
    <p:extLst>
      <p:ext uri="{BB962C8B-B14F-4D97-AF65-F5344CB8AC3E}">
        <p14:creationId xmlns:p14="http://schemas.microsoft.com/office/powerpoint/2010/main" val="609757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Oliver Hill – </a:t>
            </a:r>
            <a:r>
              <a:rPr lang="en-US" i="1" dirty="0" smtClean="0"/>
              <a:t>Brown V. Board of Education, Topeka, KS</a:t>
            </a:r>
            <a:endParaRPr lang="en-US" i="1" dirty="0"/>
          </a:p>
        </p:txBody>
      </p:sp>
      <p:sp>
        <p:nvSpPr>
          <p:cNvPr id="3" name="Content Placeholder 2"/>
          <p:cNvSpPr>
            <a:spLocks noGrp="1"/>
          </p:cNvSpPr>
          <p:nvPr>
            <p:ph sz="half" idx="1"/>
          </p:nvPr>
        </p:nvSpPr>
        <p:spPr/>
        <p:txBody>
          <a:bodyPr>
            <a:normAutofit fontScale="85000" lnSpcReduction="10000"/>
          </a:bodyPr>
          <a:lstStyle/>
          <a:p>
            <a:pPr marL="82296" indent="0">
              <a:buNone/>
            </a:pPr>
            <a:r>
              <a:rPr lang="en-US" dirty="0"/>
              <a:t>This man was one of the lead lawyers on the </a:t>
            </a:r>
            <a:r>
              <a:rPr lang="en-US" i="1" dirty="0"/>
              <a:t>Brown V. Board of Education</a:t>
            </a:r>
            <a:r>
              <a:rPr lang="en-US" dirty="0"/>
              <a:t> case in 1954.  Eventually, Thurgood Marshall would win the case before the Supreme Court; however, this Virginia lawyer was one of the hardest working contributors to the case as it came up through the lower court systems.  He was from Richmond, VA.</a:t>
            </a:r>
          </a:p>
          <a:p>
            <a:pPr marL="82296"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799" y="1590256"/>
            <a:ext cx="3488211" cy="4277144"/>
          </a:xfrm>
        </p:spPr>
      </p:pic>
    </p:spTree>
    <p:extLst>
      <p:ext uri="{BB962C8B-B14F-4D97-AF65-F5344CB8AC3E}">
        <p14:creationId xmlns:p14="http://schemas.microsoft.com/office/powerpoint/2010/main" val="34692229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House of Burgesses</a:t>
            </a:r>
            <a:endParaRPr lang="en-US" dirty="0"/>
          </a:p>
        </p:txBody>
      </p:sp>
      <p:sp>
        <p:nvSpPr>
          <p:cNvPr id="3" name="Content Placeholder 2"/>
          <p:cNvSpPr>
            <a:spLocks noGrp="1"/>
          </p:cNvSpPr>
          <p:nvPr>
            <p:ph sz="half" idx="1"/>
          </p:nvPr>
        </p:nvSpPr>
        <p:spPr>
          <a:xfrm>
            <a:off x="1219200" y="1371600"/>
            <a:ext cx="3874008" cy="4815840"/>
          </a:xfrm>
        </p:spPr>
        <p:txBody>
          <a:bodyPr>
            <a:normAutofit lnSpcReduction="10000"/>
          </a:bodyPr>
          <a:lstStyle/>
          <a:p>
            <a:pPr marL="82296" indent="0">
              <a:buNone/>
            </a:pPr>
            <a:r>
              <a:rPr lang="en-US" dirty="0"/>
              <a:t>This was the first representative assembly ever established in the New World, and it met for the first time in the colony of Virginia, in 1619.  </a:t>
            </a:r>
            <a:r>
              <a:rPr lang="en-US" dirty="0" smtClean="0"/>
              <a:t>This continued to serve as the state legislature for Virginians for some time.  Patrick Henry would speak out there in the 1770s…</a:t>
            </a:r>
            <a:endParaRPr lang="en-US" dirty="0"/>
          </a:p>
          <a:p>
            <a:pPr marL="82296"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81600" y="1219200"/>
            <a:ext cx="3657600" cy="2563649"/>
          </a:xfr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26825">
            <a:off x="5143660" y="2860965"/>
            <a:ext cx="3092053" cy="3733800"/>
          </a:xfrm>
          <a:prstGeom prst="rect">
            <a:avLst/>
          </a:prstGeom>
        </p:spPr>
      </p:pic>
    </p:spTree>
    <p:extLst>
      <p:ext uri="{BB962C8B-B14F-4D97-AF65-F5344CB8AC3E}">
        <p14:creationId xmlns:p14="http://schemas.microsoft.com/office/powerpoint/2010/main" val="37874856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t>The Virginia Declaration of Rights</a:t>
            </a:r>
            <a:r>
              <a:rPr lang="en-US" dirty="0" smtClean="0"/>
              <a:t>, by George Mason </a:t>
            </a:r>
            <a:endParaRPr lang="en-US" dirty="0"/>
          </a:p>
        </p:txBody>
      </p:sp>
      <p:sp>
        <p:nvSpPr>
          <p:cNvPr id="3" name="Content Placeholder 2"/>
          <p:cNvSpPr>
            <a:spLocks noGrp="1"/>
          </p:cNvSpPr>
          <p:nvPr>
            <p:ph sz="half" idx="1"/>
          </p:nvPr>
        </p:nvSpPr>
        <p:spPr/>
        <p:txBody>
          <a:bodyPr>
            <a:normAutofit fontScale="92500" lnSpcReduction="20000"/>
          </a:bodyPr>
          <a:lstStyle/>
          <a:p>
            <a:pPr marL="82296" indent="0">
              <a:buNone/>
            </a:pPr>
            <a:r>
              <a:rPr lang="en-US" dirty="0"/>
              <a:t>This document, which was composed by George Mason in 1776, declared that all Virginians were entitled to freedom of speech, freedom of the press, the right to petition the government, and the right to a speedy and fair jury trial. </a:t>
            </a:r>
            <a:r>
              <a:rPr lang="en-US" dirty="0" smtClean="0"/>
              <a:t> It strongly influenced the Bill of Rights to the United States Constitution. </a:t>
            </a:r>
            <a:endParaRPr lang="en-US" dirty="0"/>
          </a:p>
          <a:p>
            <a:pPr marL="82296" indent="0">
              <a:buNone/>
            </a:pP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029200" y="914400"/>
            <a:ext cx="3733800" cy="5676679"/>
          </a:xfrm>
        </p:spPr>
      </p:pic>
    </p:spTree>
    <p:extLst>
      <p:ext uri="{BB962C8B-B14F-4D97-AF65-F5344CB8AC3E}">
        <p14:creationId xmlns:p14="http://schemas.microsoft.com/office/powerpoint/2010/main" val="15831068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Thomas Jefferson </a:t>
            </a:r>
            <a:endParaRPr lang="en-US" dirty="0"/>
          </a:p>
        </p:txBody>
      </p:sp>
      <p:sp>
        <p:nvSpPr>
          <p:cNvPr id="3" name="Content Placeholder 2"/>
          <p:cNvSpPr>
            <a:spLocks noGrp="1"/>
          </p:cNvSpPr>
          <p:nvPr>
            <p:ph sz="half" idx="1"/>
          </p:nvPr>
        </p:nvSpPr>
        <p:spPr/>
        <p:txBody>
          <a:bodyPr>
            <a:normAutofit fontScale="92500" lnSpcReduction="10000"/>
          </a:bodyPr>
          <a:lstStyle/>
          <a:p>
            <a:pPr marL="82296" indent="0">
              <a:buNone/>
            </a:pPr>
            <a:r>
              <a:rPr lang="en-US" dirty="0"/>
              <a:t>He was the author of the </a:t>
            </a:r>
            <a:r>
              <a:rPr lang="en-US" i="1" dirty="0"/>
              <a:t>Declaration of Independence</a:t>
            </a:r>
            <a:r>
              <a:rPr lang="en-US" dirty="0"/>
              <a:t>, the founder of the Democratic-Republican Party, the author of the </a:t>
            </a:r>
            <a:r>
              <a:rPr lang="en-US" i="1" dirty="0"/>
              <a:t>Virginia Statute of Religious Freedom</a:t>
            </a:r>
            <a:r>
              <a:rPr lang="en-US" dirty="0"/>
              <a:t>, and the President of the United States who, in 1803, purchased the Louisiana Territory. </a:t>
            </a:r>
          </a:p>
          <a:p>
            <a:pPr marL="82296"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295400"/>
            <a:ext cx="3664974" cy="4800600"/>
          </a:xfrm>
        </p:spPr>
      </p:pic>
    </p:spTree>
    <p:extLst>
      <p:ext uri="{BB962C8B-B14F-4D97-AF65-F5344CB8AC3E}">
        <p14:creationId xmlns:p14="http://schemas.microsoft.com/office/powerpoint/2010/main" val="15227581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George Washington </a:t>
            </a:r>
            <a:endParaRPr lang="en-US" dirty="0"/>
          </a:p>
        </p:txBody>
      </p:sp>
      <p:sp>
        <p:nvSpPr>
          <p:cNvPr id="3" name="Content Placeholder 2"/>
          <p:cNvSpPr>
            <a:spLocks noGrp="1"/>
          </p:cNvSpPr>
          <p:nvPr>
            <p:ph sz="half" idx="1"/>
          </p:nvPr>
        </p:nvSpPr>
        <p:spPr>
          <a:xfrm>
            <a:off x="1143000" y="1219200"/>
            <a:ext cx="4026408" cy="5181600"/>
          </a:xfrm>
        </p:spPr>
        <p:txBody>
          <a:bodyPr>
            <a:normAutofit fontScale="92500" lnSpcReduction="10000"/>
          </a:bodyPr>
          <a:lstStyle/>
          <a:p>
            <a:pPr marL="82296" indent="0">
              <a:buNone/>
            </a:pPr>
            <a:r>
              <a:rPr lang="en-US" dirty="0"/>
              <a:t>This future president was the Commander of the Continental Army during the Revolutionary War, the man </a:t>
            </a:r>
            <a:r>
              <a:rPr lang="en-US" dirty="0" smtClean="0"/>
              <a:t>who accepted </a:t>
            </a:r>
            <a:r>
              <a:rPr lang="en-US" dirty="0"/>
              <a:t>General Cornwallis’ surrender to end the Revolutionary War, and the man who presided over the Constitutional Convention in 1787. </a:t>
            </a:r>
            <a:r>
              <a:rPr lang="en-US" dirty="0" smtClean="0"/>
              <a:t> As President he proved the strength of the new government during the Whiskey Rebellion. </a:t>
            </a:r>
            <a:endParaRPr lang="en-US" dirty="0"/>
          </a:p>
          <a:p>
            <a:pPr marL="82296" indent="0">
              <a:buNone/>
            </a:pP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334000" y="1295400"/>
            <a:ext cx="3380613" cy="5131861"/>
          </a:xfrm>
        </p:spPr>
      </p:pic>
    </p:spTree>
    <p:extLst>
      <p:ext uri="{BB962C8B-B14F-4D97-AF65-F5344CB8AC3E}">
        <p14:creationId xmlns:p14="http://schemas.microsoft.com/office/powerpoint/2010/main" val="39769917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Madison</a:t>
            </a:r>
            <a:endParaRPr lang="en-US" dirty="0"/>
          </a:p>
        </p:txBody>
      </p:sp>
      <p:sp>
        <p:nvSpPr>
          <p:cNvPr id="3" name="Content Placeholder 2"/>
          <p:cNvSpPr>
            <a:spLocks noGrp="1"/>
          </p:cNvSpPr>
          <p:nvPr>
            <p:ph sz="half" idx="1"/>
          </p:nvPr>
        </p:nvSpPr>
        <p:spPr>
          <a:xfrm>
            <a:off x="1143000" y="1524000"/>
            <a:ext cx="3950208" cy="5029200"/>
          </a:xfrm>
        </p:spPr>
        <p:txBody>
          <a:bodyPr>
            <a:normAutofit lnSpcReduction="10000"/>
          </a:bodyPr>
          <a:lstStyle/>
          <a:p>
            <a:pPr marL="82296" indent="0">
              <a:buNone/>
            </a:pPr>
            <a:r>
              <a:rPr lang="en-US" dirty="0"/>
              <a:t>He is known as the “Father of the Constitution” because his Virginia Plan was a major influence on the document.  He was also the man who authored and presented the Bill of Rights in the </a:t>
            </a:r>
            <a:r>
              <a:rPr lang="en-US" dirty="0" smtClean="0"/>
              <a:t>1790s.  He served as </a:t>
            </a:r>
            <a:r>
              <a:rPr lang="en-US" dirty="0"/>
              <a:t>the President of the United States during the War of 1812.  </a:t>
            </a:r>
          </a:p>
          <a:p>
            <a:pPr marL="82296"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81600" y="533400"/>
            <a:ext cx="3657600" cy="4534214"/>
          </a:xfr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708370">
            <a:off x="5625376" y="4161477"/>
            <a:ext cx="2906231" cy="2403857"/>
          </a:xfrm>
          <a:prstGeom prst="rect">
            <a:avLst/>
          </a:prstGeom>
        </p:spPr>
      </p:pic>
    </p:spTree>
    <p:extLst>
      <p:ext uri="{BB962C8B-B14F-4D97-AF65-F5344CB8AC3E}">
        <p14:creationId xmlns:p14="http://schemas.microsoft.com/office/powerpoint/2010/main" val="37017391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Battle of Yorktown</a:t>
            </a:r>
            <a:endParaRPr lang="en-US" dirty="0"/>
          </a:p>
        </p:txBody>
      </p:sp>
      <p:sp>
        <p:nvSpPr>
          <p:cNvPr id="3" name="Content Placeholder 2"/>
          <p:cNvSpPr>
            <a:spLocks noGrp="1"/>
          </p:cNvSpPr>
          <p:nvPr>
            <p:ph sz="half" idx="1"/>
          </p:nvPr>
        </p:nvSpPr>
        <p:spPr>
          <a:xfrm>
            <a:off x="1143000" y="1524000"/>
            <a:ext cx="3950208" cy="5105400"/>
          </a:xfrm>
        </p:spPr>
        <p:txBody>
          <a:bodyPr>
            <a:normAutofit fontScale="92500" lnSpcReduction="10000"/>
          </a:bodyPr>
          <a:lstStyle/>
          <a:p>
            <a:pPr marL="82296" indent="0">
              <a:buNone/>
            </a:pPr>
            <a:r>
              <a:rPr lang="en-US" dirty="0"/>
              <a:t>The final battle of the Revolutionary War took place here.   French assistance provided by the Marquis de Lafayette, Rochambeau, and the Admiral De Grasse forced the English general Charles Cornwallis to surrender to George Washington.  The war ended in October of 1781</a:t>
            </a:r>
            <a:r>
              <a:rPr lang="en-US" dirty="0" smtClean="0"/>
              <a:t>.  The United States won its independence in the Treaty of Paris of 1783.</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5400" y="1447800"/>
            <a:ext cx="3581400" cy="5107078"/>
          </a:xfrm>
        </p:spPr>
      </p:pic>
    </p:spTree>
    <p:extLst>
      <p:ext uri="{BB962C8B-B14F-4D97-AF65-F5344CB8AC3E}">
        <p14:creationId xmlns:p14="http://schemas.microsoft.com/office/powerpoint/2010/main" val="17959157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t>The Virginia Statute of Religious Freedom</a:t>
            </a:r>
            <a:r>
              <a:rPr lang="en-US" dirty="0" smtClean="0"/>
              <a:t> by Thomas Jefferson </a:t>
            </a:r>
            <a:endParaRPr lang="en-US" dirty="0"/>
          </a:p>
        </p:txBody>
      </p:sp>
      <p:sp>
        <p:nvSpPr>
          <p:cNvPr id="3" name="Content Placeholder 2"/>
          <p:cNvSpPr>
            <a:spLocks noGrp="1"/>
          </p:cNvSpPr>
          <p:nvPr>
            <p:ph sz="half" idx="1"/>
          </p:nvPr>
        </p:nvSpPr>
        <p:spPr>
          <a:xfrm>
            <a:off x="1219200" y="1524000"/>
            <a:ext cx="3874008" cy="5029200"/>
          </a:xfrm>
        </p:spPr>
        <p:txBody>
          <a:bodyPr>
            <a:normAutofit fontScale="92500" lnSpcReduction="20000"/>
          </a:bodyPr>
          <a:lstStyle/>
          <a:p>
            <a:pPr marL="82296" indent="0">
              <a:buNone/>
            </a:pPr>
            <a:r>
              <a:rPr lang="en-US" dirty="0"/>
              <a:t>This document, written by Thomas Jefferson, stated that no </a:t>
            </a:r>
            <a:r>
              <a:rPr lang="en-US" dirty="0" smtClean="0"/>
              <a:t>Virginian </a:t>
            </a:r>
            <a:r>
              <a:rPr lang="en-US" dirty="0"/>
              <a:t>should be compelled to worship – or pay taxes to – a </a:t>
            </a:r>
            <a:r>
              <a:rPr lang="en-US" dirty="0" smtClean="0"/>
              <a:t>church or an institution </a:t>
            </a:r>
            <a:r>
              <a:rPr lang="en-US" dirty="0"/>
              <a:t>he did not </a:t>
            </a:r>
            <a:r>
              <a:rPr lang="en-US" dirty="0" smtClean="0"/>
              <a:t>support.  Jefferson was a Deist, and had no desire to pay a tithe to the Anglican Church in Virginia.  This document would partially shape the First Amendment: “Congress shall establish no national religion…” </a:t>
            </a:r>
            <a:endParaRPr lang="en-US" dirty="0"/>
          </a:p>
          <a:p>
            <a:pPr marL="82296"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76850" y="1679765"/>
            <a:ext cx="3657600" cy="4352544"/>
          </a:xfrm>
        </p:spPr>
      </p:pic>
    </p:spTree>
    <p:extLst>
      <p:ext uri="{BB962C8B-B14F-4D97-AF65-F5344CB8AC3E}">
        <p14:creationId xmlns:p14="http://schemas.microsoft.com/office/powerpoint/2010/main" val="6791417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260</TotalTime>
  <Words>1541</Words>
  <Application>Microsoft Office PowerPoint</Application>
  <PresentationFormat>On-screen Show (4:3)</PresentationFormat>
  <Paragraphs>46</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Solstice</vt:lpstr>
      <vt:lpstr>US-VA History: SOL Test Review</vt:lpstr>
      <vt:lpstr>The Virginia Company of London</vt:lpstr>
      <vt:lpstr>The House of Burgesses</vt:lpstr>
      <vt:lpstr>The Virginia Declaration of Rights, by George Mason </vt:lpstr>
      <vt:lpstr>Thomas Jefferson </vt:lpstr>
      <vt:lpstr>George Washington </vt:lpstr>
      <vt:lpstr>James Madison</vt:lpstr>
      <vt:lpstr>The Battle of Yorktown</vt:lpstr>
      <vt:lpstr>The Virginia Statute of Religious Freedom by Thomas Jefferson </vt:lpstr>
      <vt:lpstr>Patrick Henry </vt:lpstr>
      <vt:lpstr>George Mason </vt:lpstr>
      <vt:lpstr>Nat Turner</vt:lpstr>
      <vt:lpstr>James Monroe </vt:lpstr>
      <vt:lpstr>Robert E. Lee</vt:lpstr>
      <vt:lpstr>The USS Monitor VS. The CSS Virginia, (1862) in the Chesapeake Bay</vt:lpstr>
      <vt:lpstr>Thomas “Stonewall” Jackson</vt:lpstr>
      <vt:lpstr>John Brown</vt:lpstr>
      <vt:lpstr>Appomattox Court House</vt:lpstr>
      <vt:lpstr>Meriwether Lewis</vt:lpstr>
      <vt:lpstr>Woodrow Wilson </vt:lpstr>
      <vt:lpstr>Gen. Douglas MacArthur</vt:lpstr>
      <vt:lpstr>Oliver Hill – Brown V. Board of Education, Topeka, 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US-VA History: SOL Test Review</dc:title>
  <dc:creator>Adam</dc:creator>
  <cp:lastModifiedBy>Adam</cp:lastModifiedBy>
  <cp:revision>10</cp:revision>
  <dcterms:created xsi:type="dcterms:W3CDTF">2014-05-17T21:10:43Z</dcterms:created>
  <dcterms:modified xsi:type="dcterms:W3CDTF">2014-05-18T01:31:40Z</dcterms:modified>
</cp:coreProperties>
</file>